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137160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5200" b="1">
                <a:solidFill>
                  <a:srgbClr val="FFFFFF"/>
                </a:solidFill>
                <a:latin typeface="Segoe UI Semibold"/>
              </a:defRPr>
            </a:pPr>
            <a:r>
              <a:t>GPU Fleet Waste Analysis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743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>
                <a:solidFill>
                  <a:srgbClr val="00B2A9"/>
                </a:solidFill>
                <a:latin typeface="Segoe UI"/>
              </a:defRPr>
            </a:pPr>
            <a:r>
              <a:t>Evidence from 44.9 Million Production Inference Requests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3840480"/>
            <a:ext cx="45720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4114800"/>
            <a:ext cx="5486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6CDD5"/>
                </a:solidFill>
                <a:latin typeface="Segoe UI"/>
              </a:defRPr>
            </a:pPr>
            <a:r>
              <a:t>5 Public Datasets  ·  8 Waste Categories  ·  Full Causal Chain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48463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8A9299"/>
                </a:solidFill>
                <a:latin typeface="Segoe UI"/>
              </a:defRPr>
            </a:pPr>
            <a:r>
              <a:t>TrustFortress Research Division / Centillion.AI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521208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All data from real production traces. No simulations.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EF426F"/>
                </a:solidFill>
                <a:latin typeface="Segoe UI"/>
              </a:defRPr>
            </a:pPr>
            <a:r>
              <a:t>TP4 NVLINK DEADLOCK CASCADE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FFFFFF"/>
                </a:solidFill>
                <a:latin typeface="Segoe UI"/>
              </a:defRPr>
            </a:pPr>
            <a:r>
              <a:t>66.85% of Fleet Capacity Destroyed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00B2A9"/>
                </a:solidFill>
                <a:latin typeface="Segoe UI Semibold"/>
              </a:defRPr>
            </a:pPr>
            <a:r>
              <a:t>105,226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Zero-SM intervals (full blast radius)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tp4_nvlink_results.json → full_tp4_blast_radius.intervals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EF426F"/>
                </a:solidFill>
                <a:latin typeface="Segoe UI Semibold"/>
              </a:defRPr>
            </a:pPr>
            <a:r>
              <a:t>51.76%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Fleet VRAM locked at any moment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tp4_nvlink_results.json → vram_locked_by_tp4.pct_total_vram_locked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FF8200"/>
                </a:solidFill>
                <a:latin typeface="Segoe UI Semibold"/>
              </a:defRPr>
            </a:pPr>
            <a:r>
              <a:t>140/141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Containers participate in cascade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tp4_nvlink_results.json → full_tp4_blast_radius.containers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14400" y="3383280"/>
            <a:ext cx="100584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356616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DCGM Detection Ladder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4023360"/>
            <a:ext cx="20116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DCGM Standard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0400" y="4023360"/>
            <a:ext cx="22860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A9299"/>
                </a:solidFill>
                <a:latin typeface="Segoe UI"/>
              </a:defRPr>
            </a:pPr>
            <a:r>
              <a:t>VRAM&gt;90%, SM&lt;5%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69280" y="4023360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7,553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949440" y="4023360"/>
            <a:ext cx="9144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0B2A9"/>
                </a:solidFill>
                <a:latin typeface="Segoe UI"/>
              </a:defRPr>
            </a:pPr>
            <a:r>
              <a:t>4.80%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46720" y="4023360"/>
            <a:ext cx="32004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What dashboards show today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7280" y="4315968"/>
            <a:ext cx="20116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DCGM Wide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00400" y="4315968"/>
            <a:ext cx="22860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A9299"/>
                </a:solidFill>
                <a:latin typeface="Segoe UI"/>
              </a:defRPr>
            </a:pPr>
            <a:r>
              <a:t>VRAM&gt;80%, SM&lt;20%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69280" y="4315968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13,125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49440" y="4315968"/>
            <a:ext cx="9144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0B2A9"/>
                </a:solidFill>
                <a:latin typeface="Segoe UI"/>
              </a:defRPr>
            </a:pPr>
            <a:r>
              <a:t>8.34%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046720" y="4315968"/>
            <a:ext cx="32004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Widest practical threshold (+74%)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4608576"/>
            <a:ext cx="20116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GPU 0 Deadlock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00400" y="4608576"/>
            <a:ext cx="22860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A9299"/>
                </a:solidFill>
                <a:latin typeface="Segoe UI"/>
              </a:defRPr>
            </a:pPr>
            <a:r>
              <a:t>VRAM&gt;85%, SM=0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69280" y="4608576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9,200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49440" y="4608576"/>
            <a:ext cx="9144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0B2A9"/>
                </a:solidFill>
                <a:latin typeface="Segoe UI"/>
              </a:defRPr>
            </a:pPr>
            <a:r>
              <a:t>5.84%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046720" y="4608576"/>
            <a:ext cx="32004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The KV-cache initiator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97280" y="4901184"/>
            <a:ext cx="20116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NVLink Waiters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00400" y="4901184"/>
            <a:ext cx="22860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A9299"/>
                </a:solidFill>
                <a:latin typeface="Segoe UI"/>
              </a:defRPr>
            </a:pPr>
            <a:r>
              <a:t>VRAM 30-70%, SM=0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69280" y="4901184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71,678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49440" y="4901184"/>
            <a:ext cx="9144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00B2A9"/>
                </a:solidFill>
                <a:latin typeface="Segoe UI"/>
              </a:defRPr>
            </a:pPr>
            <a:r>
              <a:t>45.54%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046720" y="4901184"/>
            <a:ext cx="32004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GPUs 1/2/3 — INVISIBLE to DCGM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97280" y="5193792"/>
            <a:ext cx="20116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FULL BLAST RADIUS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200400" y="5193792"/>
            <a:ext cx="22860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A9299"/>
                </a:solidFill>
                <a:latin typeface="Segoe UI"/>
              </a:defRPr>
            </a:pPr>
            <a:r>
              <a:t>All SM=0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69280" y="5193792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105,226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949440" y="5193792"/>
            <a:ext cx="9144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EF426F"/>
                </a:solidFill>
                <a:latin typeface="Segoe UI"/>
              </a:defRPr>
            </a:pPr>
            <a:r>
              <a:t>66.85%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046720" y="5193792"/>
            <a:ext cx="32004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True waste — 13.93x what dashboards show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14400" y="6126480"/>
            <a:ext cx="10058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Source: results/tp4_nvlink_results.json (authoritative). Reproduce: python scripts/tp4_nvlink_breakdown.py against Alibaba CSVs. Also: results/hunter_results.json → alibaba_signals.dcgm_thrash_proxy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EF426F"/>
                </a:solidFill>
                <a:latin typeface="Segoe UI"/>
              </a:defRPr>
            </a:pPr>
            <a:r>
              <a:t>THE BLIND SPOT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FFFFFF"/>
                </a:solidFill>
                <a:latin typeface="Segoe UI"/>
              </a:defRPr>
            </a:pPr>
            <a:r>
              <a:t>Why Dashboards See 4.8% When Reality Is 66.85%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01168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00B2A9"/>
                </a:solidFill>
                <a:latin typeface="Segoe UI Semibold"/>
              </a:defRPr>
            </a:pPr>
            <a:r>
              <a:t>13.93x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78892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DCGM undercount factor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310896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105,226 full / 7,553 standard = 13.93x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201168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FF8200"/>
                </a:solidFill>
                <a:latin typeface="Segoe UI Semibold"/>
              </a:defRPr>
            </a:pPr>
            <a:r>
              <a:t>58.5%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0" y="278892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NVLink waiter VRAM (below every threshold)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0" y="310896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tp4_nvlink_results.json → nvlink_waiters.mean_vram_pct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0" y="201168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EF426F"/>
                </a:solidFill>
                <a:latin typeface="Segoe UI Semibold"/>
              </a:defRPr>
            </a:pPr>
            <a:r>
              <a:t>508:1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278892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Deadlock-to-eviction ratio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0" y="310896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hunter: 105,226 deadlocks / 207 evictions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14400" y="3566160"/>
            <a:ext cx="100584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3749039"/>
            <a:ext cx="10058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C6CDD5"/>
                </a:solidFill>
                <a:latin typeface="Segoe UI"/>
              </a:defRPr>
            </a:pPr>
          </a:p>
          <a:p>
            <a:pPr>
              <a:spcBef>
                <a:spcPts val="0"/>
              </a:spcBef>
              <a:defRPr sz="1400" b="1">
                <a:solidFill>
                  <a:srgbClr val="FFFFFF"/>
                </a:solidFill>
                <a:latin typeface="Segoe UI"/>
              </a:defRPr>
            </a:pPr>
            <a:r>
              <a:t>NVLink waiters sit at ~58.5% VRAM with duty = 0. Below every practical VRAM threshold.</a:t>
            </a:r>
          </a:p>
          <a:p>
            <a:pPr>
              <a:spcBef>
                <a:spcPts val="800"/>
              </a:spcBef>
              <a:defRPr sz="1300" b="0">
                <a:solidFill>
                  <a:srgbClr val="C6CDD5"/>
                </a:solidFill>
                <a:latin typeface="Segoe UI"/>
              </a:defRPr>
            </a:pPr>
            <a:r>
              <a:t>Widening SM from 5% to 15% (at VRAM&gt;90%) catches only 80 additional intervals. The bottleneck is the VRAM threshold, not the SM threshold.</a:t>
            </a:r>
          </a:p>
          <a:p>
            <a:pPr>
              <a:spcBef>
                <a:spcPts val="800"/>
              </a:spcBef>
              <a:defRPr sz="1300" b="0">
                <a:solidFill>
                  <a:srgbClr val="C6CDD5"/>
                </a:solidFill>
                <a:latin typeface="Segoe UI"/>
              </a:defRPr>
            </a:pPr>
            <a:r>
              <a:t>94.56% of paralysis is chronic (5+ consecutive intervals). 71 containers hold 94.56% of all waste. Structural, not stochastic.</a:t>
            </a:r>
          </a:p>
          <a:p>
            <a:pPr>
              <a:spcBef>
                <a:spcPts val="800"/>
              </a:spcBef>
              <a:defRPr sz="1300" b="0">
                <a:solidFill>
                  <a:srgbClr val="C6CDD5"/>
                </a:solidFill>
                <a:latin typeface="Segoe UI"/>
              </a:defRPr>
            </a:pPr>
            <a:r>
              <a:t>Only 207 eviction events across 105,226 deadlock intervals. 4 full-cycle events (evict + reload). System cannot self-heal.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6126480"/>
            <a:ext cx="10058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Source: results/tp4_nvlink_results.json + results/hunter_results.json → preemption_proxy. Chronic data: 01_alibaba_v2026_genai/results/micro_stall_metrics.json → chronic_squatter_only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286000"/>
            <a:ext cx="10058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400" b="1">
                <a:solidFill>
                  <a:srgbClr val="FFFFFF"/>
                </a:solidFill>
                <a:latin typeface="Segoe UI Semibold"/>
              </a:defRPr>
            </a:pPr>
            <a:r>
              <a:t>Cascade Mechanics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347472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8A9299"/>
                </a:solidFill>
                <a:latin typeface="Segoe UI"/>
              </a:defRPr>
            </a:pPr>
            <a:r>
              <a:t>8 stages from one keystroke to 66.85% fleet destruction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6576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EF426F"/>
                </a:solidFill>
                <a:latin typeface="Segoe UI"/>
              </a:defRPr>
            </a:pPr>
            <a:r>
              <a:t>THE FULL CASCADE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B2A9"/>
                </a:solidFill>
                <a:latin typeface="Segoe UI"/>
              </a:defRPr>
            </a:pPr>
            <a: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91440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Speculative Prefill Burst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14800" y="91440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C6CDD5"/>
                </a:solidFill>
                <a:latin typeface="Segoe UI"/>
              </a:defRPr>
            </a:pPr>
            <a:r>
              <a:t>IDE keystroke → 1,934 token prefill → 1 token output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61120" y="91440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itl_proxy_code.gen1_count: 2,688,232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1216152"/>
            <a:ext cx="274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↓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146304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B2A9"/>
                </a:solidFill>
                <a:latin typeface="Segoe UI"/>
              </a:defRPr>
            </a:pPr>
            <a: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71600" y="146304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Backpressure Saturation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14800" y="146304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C6CDD5"/>
                </a:solidFill>
                <a:latin typeface="Segoe UI"/>
              </a:defRPr>
            </a:pPr>
            <a:r>
              <a:t>7x consecutive gen=1 at p99, 20x max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61120" y="146304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itl_proxy_code.run_p99: 7, run_max: 20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840" y="1764792"/>
            <a:ext cx="274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↓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4400" y="201168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B2A9"/>
                </a:solidFill>
                <a:latin typeface="Segoe UI"/>
              </a:defRPr>
            </a:pPr>
            <a: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71600" y="201168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Retry Chain Formation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14800" y="201168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C6CDD5"/>
                </a:solidFill>
                <a:latin typeface="Segoe UI"/>
              </a:defRPr>
            </a:pPr>
            <a:r>
              <a:t>Client retries at 2s/4s/8s/16s → 3-4x multiplier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961120" y="201168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retry_backoff_code: 508 chains (2-hop), 127 chains (3-hop)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05840" y="2313432"/>
            <a:ext cx="274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↓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4400" y="256032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B2A9"/>
                </a:solidFill>
                <a:latin typeface="Segoe UI"/>
              </a:defRPr>
            </a:pPr>
            <a: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0" y="256032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KV-Cache Poisoning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14800" y="256032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C6CDD5"/>
                </a:solidFill>
                <a:latin typeface="Segoe UI"/>
              </a:defRPr>
            </a:pPr>
            <a:r>
              <a:t>Cache warm but dead: 0% utilization, 0% prefix hits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961120" y="256032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stage_1_prometheus: kv_cache=0%, prefix_cache=0%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05840" y="2862072"/>
            <a:ext cx="274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↓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4400" y="310896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B2A9"/>
                </a:solidFill>
                <a:latin typeface="Segoe UI"/>
              </a:defRPr>
            </a:pPr>
            <a: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71600" y="310896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GPU 0 Deadlock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14800" y="310896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C6CDD5"/>
                </a:solidFill>
                <a:latin typeface="Segoe UI"/>
              </a:defRPr>
            </a:pPr>
            <a:r>
              <a:t>Pinned KV-cache → 93.9% VRAM, SM=0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961120" y="310896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tp4_nvlink: gpu0_deadlock = 9,200 intervals, mean_vram 0.939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05840" y="3410712"/>
            <a:ext cx="274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↓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14400" y="365760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B2A9"/>
                </a:solidFill>
                <a:latin typeface="Segoe UI"/>
              </a:defRPr>
            </a:pPr>
            <a:r>
              <a:t>6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371600" y="365760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NVLink Cascade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114800" y="365760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C6CDD5"/>
                </a:solidFill>
                <a:latin typeface="Segoe UI"/>
              </a:defRPr>
            </a:pPr>
            <a:r>
              <a:t>GPU 0 blocks ncclAllReduce → GPUs 1/2/3 frozen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961120" y="365760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tp4_nvlink: 71,678 waiter intervals, 14.75:1 amplification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5840" y="3959352"/>
            <a:ext cx="274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↓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14400" y="420624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B2A9"/>
                </a:solidFill>
                <a:latin typeface="Segoe UI"/>
              </a:defRPr>
            </a:pPr>
            <a:r>
              <a:t>7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71600" y="420624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Monitoring Blind Spot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114800" y="420624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C6CDD5"/>
                </a:solidFill>
                <a:latin typeface="Segoe UI"/>
              </a:defRPr>
            </a:pPr>
            <a:r>
              <a:t>DCGM sees 4.8%. Reality: 66.85%. 13.93x gap.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961120" y="4206240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hunter: dcgm_thrash_proxy tight vs exact_zero_sm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05840" y="4507992"/>
            <a:ext cx="274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↓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14400" y="4754879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B2A9"/>
                </a:solidFill>
                <a:latin typeface="Segoe UI"/>
              </a:defRPr>
            </a:pPr>
            <a:r>
              <a:t>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371600" y="4754879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Self-Heal Failure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114800" y="4754879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C6CDD5"/>
                </a:solidFill>
                <a:latin typeface="Segoe UI"/>
              </a:defRPr>
            </a:pPr>
            <a:r>
              <a:t>207 evictions / 105,226 deadlocks = 508:1. 99.93% persistent.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961120" y="4754879"/>
            <a:ext cx="27432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hunter: preemption_proxy + tp4_costal_pattern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14400" y="5303520"/>
            <a:ext cx="100584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914400" y="5440679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End state: 1 keystroke  →  1,934 tokens prefill  ×  7x backpressure  ×  3x retry  ×  14.75x NVLink  ×  13.93x monitoring gap  =  66.85% fleet frozen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14400" y="6217920"/>
            <a:ext cx="10058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All sources: results/hunter_results.json + results/tp4_nvlink_results.json + results/stage_1_prometheus_metrics.json. Full workbook: TF_Waste_Analysis_Workbook.xlsx → Cascade Mechanics sheet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6576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HIDDEN WASTE CATEGORIES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82296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Segoe UI"/>
              </a:defRPr>
            </a:pPr>
            <a:r>
              <a:t>What Prefill Analysis Alone Cannot See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554480"/>
            <a:ext cx="3657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54480" y="15544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Structural Deadlock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31920" y="1554480"/>
            <a:ext cx="1645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8200"/>
                </a:solidFill>
                <a:latin typeface="Segoe UI"/>
              </a:defRPr>
            </a:pPr>
            <a:r>
              <a:t>66.85% fleet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60720" y="1554480"/>
            <a:ext cx="3657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NVLink waiters invisible to DCGM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0" y="155448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tp4_nvlink_results.json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2011680"/>
            <a:ext cx="3657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4480" y="20116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Chronic Paralysis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31920" y="2011680"/>
            <a:ext cx="1645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8200"/>
                </a:solidFill>
                <a:latin typeface="Segoe UI"/>
              </a:defRPr>
            </a:pPr>
            <a:r>
              <a:t>94.56% of waste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60720" y="2011680"/>
            <a:ext cx="3657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5+ consecutive intervals, not random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601200" y="201168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micro_stall_metrics.json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2468880"/>
            <a:ext cx="3657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54480" y="24688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Speculative DDoS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31920" y="2468880"/>
            <a:ext cx="1645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8200"/>
                </a:solidFill>
                <a:latin typeface="Segoe UI"/>
              </a:defRPr>
            </a:pPr>
            <a:r>
              <a:t>16% of code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60720" y="2468880"/>
            <a:ext cx="3657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gen=1 looks like 'variance' in aggregate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601200" y="246888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hunter → itl_proxy_code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2926080"/>
            <a:ext cx="3657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54480" y="29260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Retry Chains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31920" y="2926080"/>
            <a:ext cx="1645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8200"/>
                </a:solidFill>
                <a:latin typeface="Segoe UI"/>
              </a:defRPr>
            </a:pPr>
            <a:r>
              <a:t>508 confirmed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60720" y="2926080"/>
            <a:ext cx="3657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Re-enters queue as 'new' request, 4x burn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601200" y="292608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hunter → retry_backoff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97280" y="3383280"/>
            <a:ext cx="3657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54480" y="33832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Cache Poisoning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931920" y="3383280"/>
            <a:ext cx="1645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8200"/>
                </a:solidFill>
                <a:latin typeface="Segoe UI"/>
              </a:defRPr>
            </a:pPr>
            <a:r>
              <a:t>0% hit rate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60720" y="3383280"/>
            <a:ext cx="3657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Cache allocates VRAM but serves nothing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601200" y="338328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stage_1_prometheus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97280" y="3840480"/>
            <a:ext cx="3657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554480" y="38404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Context Bombs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931920" y="3840480"/>
            <a:ext cx="1645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8200"/>
                </a:solidFill>
                <a:latin typeface="Segoe UI"/>
              </a:defRPr>
            </a:pPr>
            <a:r>
              <a:t>9.3% of LMM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60720" y="3840480"/>
            <a:ext cx="3657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28.4M token outliers saturate 8 H100s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01200" y="384048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hunter → lmm_preemption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97280" y="4297680"/>
            <a:ext cx="3657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7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554480" y="42976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PP Wall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31920" y="4297680"/>
            <a:ext cx="1645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8200"/>
                </a:solidFill>
                <a:latin typeface="Segoe UI"/>
              </a:defRPr>
            </a:pPr>
            <a:r>
              <a:t>33.6ms ceiling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760720" y="4297680"/>
            <a:ext cx="3657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Latency converges regardless of pipeline depth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601200" y="429768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maveriq → tp_pp_latency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97280" y="4754880"/>
            <a:ext cx="3657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8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554480" y="47548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FFFF"/>
                </a:solidFill>
                <a:latin typeface="Segoe UI"/>
              </a:defRPr>
            </a:pPr>
            <a:r>
              <a:t>Self-Heal Failure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31920" y="4754880"/>
            <a:ext cx="1645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8200"/>
                </a:solidFill>
                <a:latin typeface="Segoe UI"/>
              </a:defRPr>
            </a:pPr>
            <a:r>
              <a:t>508:1 ratio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760720" y="4754880"/>
            <a:ext cx="3657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Eviction can't clear TP4 groups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601200" y="4754880"/>
            <a:ext cx="2286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hunter → preemption_proxy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14400" y="5257800"/>
            <a:ext cx="100584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914400" y="53949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A prefill-only analysis (input/output token ratio) would miss:</a:t>
            </a:r>
            <a:br/>
            <a:r>
              <a:t>66.85% fleet destruction  ·  15% speculative cascades  ·  11.87% retry chains  ·  9.3% context spikes  ·  94.56% chronic patterns  ·  51.76% VRAM lockup  ·  0% cache hits  ·  13.93x measurement gap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SCHEDULING LAYER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FFFFFF"/>
                </a:solidFill>
                <a:latin typeface="Segoe UI"/>
              </a:defRPr>
            </a:pPr>
            <a:r>
              <a:t>Memory Forces TP4. TP4 Forces Deadlock.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00B2A9"/>
                </a:solidFill>
                <a:latin typeface="Segoe UI Semibold"/>
              </a:defRPr>
            </a:pPr>
            <a:r>
              <a:t>79.7 GiB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Memory p90 (exceeds single H100)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maveriq_unconstrained.json → full_model.memory_after_run_gb.p900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FF8200"/>
                </a:solidFill>
                <a:latin typeface="Segoe UI Semibold"/>
              </a:defRPr>
            </a:pPr>
            <a:r>
              <a:t>33.6ms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PP wall (invariant at PP ≥ 3)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maveriq → tp_pp_latency TP=1/PP=3 through PP=8: all ±0.1ms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00B2A9"/>
                </a:solidFill>
                <a:latin typeface="Segoe UI Semibold"/>
              </a:defRPr>
            </a:pPr>
            <a:r>
              <a:t>11.2ms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Best config (TP=4, PP=2)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maveriq → tp_pp_latency TP=4/PP=2 p99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14400" y="3383280"/>
            <a:ext cx="100584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356616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PP Wall Convergence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4023360"/>
            <a:ext cx="16459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0B2A9"/>
                </a:solidFill>
                <a:latin typeface="Segoe UI"/>
              </a:defRPr>
            </a:pPr>
            <a:r>
              <a:t>TP=4, PP=2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26080" y="4023360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11.16ms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06240" y="4023360"/>
            <a:ext cx="68580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Best latency — but creates TP4 deadlock cascade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4297680"/>
            <a:ext cx="16459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0B2A9"/>
                </a:solidFill>
                <a:latin typeface="Segoe UI"/>
              </a:defRPr>
            </a:pPr>
            <a:r>
              <a:t>TP=4, PP=1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26080" y="4297680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11.45ms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06240" y="4297680"/>
            <a:ext cx="68580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Near-best — same TP4 risk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97280" y="4572000"/>
            <a:ext cx="16459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0B2A9"/>
                </a:solidFill>
                <a:latin typeface="Segoe UI"/>
              </a:defRPr>
            </a:pPr>
            <a:r>
              <a:t>TP=2, PP=2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26080" y="4572000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19.01ms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206240" y="4572000"/>
            <a:ext cx="68580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1.7x slower — avoids TP4 but halves throughput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97280" y="4846320"/>
            <a:ext cx="16459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8200"/>
                </a:solidFill>
                <a:latin typeface="Segoe UI"/>
              </a:defRPr>
            </a:pPr>
            <a:r>
              <a:t>TP=1, PP=3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26080" y="4846320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33.69ms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06240" y="4846320"/>
            <a:ext cx="68580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PP wall begins — communication-bound ceiling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97280" y="5120640"/>
            <a:ext cx="16459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8200"/>
                </a:solidFill>
                <a:latin typeface="Segoe UI"/>
              </a:defRPr>
            </a:pPr>
            <a:r>
              <a:t>TP=1, PP=5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926080" y="5120640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33.64ms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06240" y="5120640"/>
            <a:ext cx="68580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Same ceiling despite 2 more pipeline stages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97280" y="5394959"/>
            <a:ext cx="16459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8200"/>
                </a:solidFill>
                <a:latin typeface="Segoe UI"/>
              </a:defRPr>
            </a:pPr>
            <a:r>
              <a:t>TP=1, PP=8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926080" y="5394959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33.60ms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206240" y="5394959"/>
            <a:ext cx="68580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Same ceiling despite 5 more stages: +0.003% change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14400" y="6126480"/>
            <a:ext cx="10058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Source: 05_maveriq_profiling/results/maveriq_unconstrained.json → full_model.tp_pp_latency[]. Find: TP, PP, latency_p99_ms for each config. BS scaling: bs_scaling.batch_size_latency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8200"/>
                </a:solidFill>
                <a:latin typeface="Segoe UI"/>
              </a:defRPr>
            </a:pPr>
            <a:r>
              <a:t>ACCURACY AUDIT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FFFFFF"/>
                </a:solidFill>
                <a:latin typeface="Segoe UI"/>
              </a:defRPr>
            </a:pPr>
            <a:r>
              <a:t>10 Issues Found in Intel DCAI Package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5544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8A9299"/>
                </a:solidFill>
                <a:latin typeface="Segoe UI"/>
              </a:defRPr>
            </a:pPr>
            <a:r>
              <a:t>Cross-referenced ExecSummary v2.4 + Technical Addendum v2.5 against source JSON files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1945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EF426F"/>
                </a:solidFill>
                <a:latin typeface="Segoe UI"/>
              </a:defRPr>
            </a:pPr>
            <a:r>
              <a:t>CRITICAL (1)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3200" y="2194560"/>
            <a:ext cx="8229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'100 Hz power-draw telemetry' and 4 instrumentation layers — none exist in any dataset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834639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8200"/>
                </a:solidFill>
                <a:latin typeface="Segoe UI"/>
              </a:defRPr>
            </a:pPr>
            <a:r>
              <a:t>HIGH (4)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43200" y="2834639"/>
            <a:ext cx="8229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11.8% retry-storm claim unsourced; category table mixes code-only with 44M framing; crash log count disagrees (10/12/15) across internal docs; hardware claim conflates crash logs with traces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4747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C6CDD5"/>
                </a:solidFill>
                <a:latin typeface="Segoe UI"/>
              </a:defRPr>
            </a:pPr>
            <a:r>
              <a:t>MEDIUM (4)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43200" y="3474720"/>
            <a:ext cx="8229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'Audited fleets' plural (one dataset); gateway timing unsourced; YoY treated as longitudinal (independent snapshots); $13.1M vs $14.6M unexplained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41148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8A9299"/>
                </a:solidFill>
                <a:latin typeface="Segoe UI"/>
              </a:defRPr>
            </a:pPr>
            <a:r>
              <a:t>LOW (1)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43200" y="4114800"/>
            <a:ext cx="8229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2,580x vs 2,667x rounding discrepancy in table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14400" y="4846320"/>
            <a:ext cx="100584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5029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C6CDD5"/>
                </a:solidFill>
                <a:latin typeface="Segoe UI"/>
              </a:defRPr>
            </a:pPr>
            <a:r>
              <a:t>Core infrastructure findings are solid — the TP4 deadlock, the monitoring blind spot, the request-level waste ratios are all backed by JSON result files. The risks are in the presentation layer: unsourced claims, mixed denominators, and internal document inconsistencies.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6126480"/>
            <a:ext cx="10058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Full audit: TF_Waste_Analysis_Workbook.xlsx → Accuracy Audit sheet (10 rows × 5 columns). Intel docs: 42226 - TrustFortress_Intel_DCAI_Package_0421/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REPRODUCTION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FFFFFF"/>
                </a:solidFill>
                <a:latin typeface="Segoe UI"/>
              </a:defRPr>
            </a:pPr>
            <a:r>
              <a:t>How to Find Every Number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64592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Request-level waste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74720" y="164592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Open azure_2024_unconstrained.json</a:t>
            </a:r>
            <a:br/>
            <a:r>
              <a:t>→ code.low_output_by_threshold.lt_50_tokens.pct = 91.33%</a:t>
            </a:r>
            <a:br/>
            <a:r>
              <a:t>→ code.context_tokens_approx.p50 = 1,934</a:t>
            </a:r>
            <a:br/>
            <a:r>
              <a:t>→ code.generated_tokens_approx.p50 = 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61120" y="164592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03_azure_llm_2024/results/azure_2024_unconstrained.json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51460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TP4 blast radius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74720" y="251460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Open tp4_nvlink_results.json</a:t>
            </a:r>
            <a:br/>
            <a:r>
              <a:t>→ full_tp4_blast_radius.capacity_pct = 66.8479</a:t>
            </a:r>
            <a:br/>
            <a:r>
              <a:t>→ nvlink_waiters.mean_vram_pct = 0.585</a:t>
            </a:r>
            <a:br/>
            <a:r>
              <a:t>→ vram_locked_by_tp4.pct_total_vram_locked = 51.76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61120" y="251460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results/tp4_nvlink_results.json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338328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Backpressure asymmetry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74720" y="338328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Open hunter_results.json</a:t>
            </a:r>
            <a:br/>
            <a:r>
              <a:t>→ itl_proxy_code.gen1_pct = 15.9979</a:t>
            </a:r>
            <a:br/>
            <a:r>
              <a:t>→ itl_proxy_conv.gen1_pct = 0.0062</a:t>
            </a:r>
            <a:br/>
            <a:r>
              <a:t>→ 15.9979 / 0.0062 = 2,580x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61120" y="338328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results/hunter_results.json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425196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Cache poisoning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74720" y="425196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Open stage_1_prometheus_metrics.json</a:t>
            </a:r>
            <a:br/>
            <a:r>
              <a:t>→ successes.kv_cache_usage_percentage.mean = 0.0</a:t>
            </a:r>
            <a:br/>
            <a:r>
              <a:t>→ successes.prefix_cache_hit_percent.mean = 0.0</a:t>
            </a:r>
            <a:br/>
            <a:r>
              <a:t>→ successes.num_preemptions_total.mean = 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961120" y="425196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results/stage_1_prometheus_metrics.json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5120640"/>
            <a:ext cx="2286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YoY convergence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74720" y="512064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Compare azure_2023 vs azure_2024:</a:t>
            </a:r>
            <a:br/>
            <a:r>
              <a:t>→ conv.lt_50: 8.03% → 58.61% (+50.6pp)</a:t>
            </a:r>
            <a:br/>
            <a:r>
              <a:t>→ conv.generated_tokens.p50: 129 → 41 (-68%)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961120" y="512064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02_.../azure_2023_unconstrained.json vs 03_.../azure_2024_unconstrained.json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" y="6217920"/>
            <a:ext cx="10058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All JSON files are in this folder: 3 TF Logs INTC analysis/. Reproduce analysis scripts: hunter.py, scripts/tp4_nvlink_breakdown.py. Full formula workbook: TF_Waste_Analysis_Workbook.xlsx (144 constants, 8 sheets)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EVIDENCE CHAIN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FFFFFF"/>
                </a:solidFill>
                <a:latin typeface="Segoe UI"/>
              </a:defRPr>
            </a:pPr>
            <a:r>
              <a:t>Five Layers, One Causal Chain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73736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00B2A9"/>
                </a:solidFill>
                <a:latin typeface="Segoe UI"/>
              </a:defRPr>
            </a:pPr>
            <a:r>
              <a:t>REQUEST LAYER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74720" y="173736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44.1M requests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0" y="173736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99.5% output &lt; input. 16% code aborts after 1 token. 242:1 ratio at p50.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1280" y="1737360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azure_2024_unconstrained.json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43200" y="214884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8A9299"/>
                </a:solidFill>
                <a:latin typeface="Segoe UI"/>
              </a:defRPr>
            </a:pPr>
            <a:r>
              <a:t>↓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237744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8200"/>
                </a:solidFill>
                <a:latin typeface="Segoe UI"/>
              </a:defRPr>
            </a:pPr>
            <a:r>
              <a:t>KV-CACHE LAYER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74720" y="237744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vLLM crash logs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0" y="237744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Pre-allocated to fill VRAM. 9.73% active at OOM. 0 prefix cache hits.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41280" y="2377440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vLLM #20441 ht_log.txt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43200" y="278892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8A9299"/>
                </a:solidFill>
                <a:latin typeface="Segoe UI"/>
              </a:defRPr>
            </a:pPr>
            <a:r>
              <a:t>↓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301752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EF426F"/>
                </a:solidFill>
                <a:latin typeface="Segoe UI"/>
              </a:defRPr>
            </a:pPr>
            <a:r>
              <a:t>INFRASTRUCTURE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74720" y="301752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157K intervals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0" y="301752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66.85% fleet frozen (SM=0). 51.76% VRAM locked. DCGM sees 4.80%.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241280" y="3017520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tp4_nvlink_results.json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43200" y="342900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8A9299"/>
                </a:solidFill>
                <a:latin typeface="Segoe UI"/>
              </a:defRPr>
            </a:pPr>
            <a:r>
              <a:t>↓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365760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FF8200"/>
                </a:solidFill>
                <a:latin typeface="Segoe UI"/>
              </a:defRPr>
            </a:pPr>
            <a:r>
              <a:t>MULTIMODAL AMP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74720" y="365760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1M requests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0" y="365760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28.4M token max context. 93,157 spikes &gt; 10x median per week.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241280" y="3657600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lmm_2025_unconstrained.json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43200" y="4069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8A9299"/>
                </a:solidFill>
                <a:latin typeface="Segoe UI"/>
              </a:defRPr>
            </a:pPr>
            <a:r>
              <a:t>↓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97280" y="42976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00B2A9"/>
                </a:solidFill>
                <a:latin typeface="Segoe UI"/>
              </a:defRPr>
            </a:pPr>
            <a:r>
              <a:t>SCHEDULING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74720" y="4297680"/>
            <a:ext cx="1371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2,060 configs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29200" y="4297680"/>
            <a:ext cx="5029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Memory p90 = 79.7 GiB → TP4 mandatory. PP wall at 33.6ms.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241280" y="4297680"/>
            <a:ext cx="16459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8A9299"/>
                </a:solidFill>
                <a:latin typeface="Segoe UI"/>
              </a:defRPr>
            </a:pPr>
            <a:r>
              <a:t>maveriq_unconstrained.json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14400" y="4892040"/>
            <a:ext cx="100584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14400" y="507492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C6CDD5"/>
                </a:solidFill>
                <a:latin typeface="Segoe UI"/>
              </a:defRPr>
            </a:pPr>
            <a:r>
              <a:t>Every layer feeds the next. Request-level waste pins KV-cache, which triggers GPU deadlock, which is amplified by multimodal spikes, which is forced by memory that mandates TP4.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13716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0">
                <a:solidFill>
                  <a:srgbClr val="8A9299"/>
                </a:solidFill>
                <a:latin typeface="Segoe UI"/>
              </a:defRPr>
            </a:pPr>
            <a:r>
              <a:t>The fleet is not underperforming.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10058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FFFFFF"/>
                </a:solidFill>
                <a:latin typeface="Segoe UI Semibold"/>
              </a:defRPr>
            </a:pPr>
            <a:r>
              <a:t>It is structurally blind</a:t>
            </a:r>
            <a:br/>
            <a:r>
              <a:t>to its own waste.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3840480"/>
            <a:ext cx="45720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41148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C6CDD5"/>
                </a:solidFill>
                <a:latin typeface="Segoe UI"/>
              </a:defRPr>
            </a:pPr>
            <a:r>
              <a:t>Standard monitoring sees 4.8%.  Reality is 66.85%.  The gap is architectural.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502920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8A9299"/>
                </a:solidFill>
                <a:latin typeface="Segoe UI"/>
              </a:defRPr>
            </a:pPr>
            <a:r>
              <a:t>TrustFortress Research Division / Centillion.AI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539496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All evidence from real production traces. Independently reproducible.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THE PROBLEM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100584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0" b="1">
                <a:solidFill>
                  <a:srgbClr val="FFFFFF"/>
                </a:solidFill>
                <a:latin typeface="Segoe UI Semibold"/>
              </a:defRPr>
            </a:pPr>
            <a:r>
              <a:t>99.5%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47472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>
                <a:solidFill>
                  <a:srgbClr val="C6CDD5"/>
                </a:solidFill>
                <a:latin typeface="Segoe UI"/>
              </a:defRPr>
            </a:pPr>
            <a:r>
              <a:t>of 44 million inference requests produce fewer output tokens than input tokens.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38912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8A9299"/>
                </a:solidFill>
                <a:latin typeface="Segoe UI"/>
              </a:defRPr>
            </a:pPr>
            <a:r>
              <a:t>The GPU fleet is a prefill machine. For every useful token generated, the fleet burns hundreds of tokens of context that will never be read by a human or used by an agent.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5303520"/>
            <a:ext cx="82296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Source: azure_2024_unconstrained.json → code.output_lt_input (99.21%) + conv.output_lt_input (99.63%)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DATA SOURCES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FFFFFF"/>
                </a:solidFill>
                <a:latin typeface="Segoe UI"/>
              </a:defRPr>
            </a:pPr>
            <a:r>
              <a:t>5 Public Datasets, 44.9M Rows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457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182880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Alibaba GenAI Trace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89120" y="182880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6CDD5"/>
                </a:solidFill>
                <a:latin typeface="Segoe UI"/>
              </a:defRPr>
            </a:pPr>
            <a:r>
              <a:t>157,411 GPU intervals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182880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GPU duty cycle + memory utilization per container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103120"/>
            <a:ext cx="9144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Repo: cluster-trace-v2026-GenAI  →  01_alibaba_v2026_genai/results/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2514600"/>
            <a:ext cx="457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02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51460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Azure LLM 2023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89120" y="251460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6CDD5"/>
                </a:solidFill>
                <a:latin typeface="Segoe UI"/>
              </a:defRPr>
            </a:pPr>
            <a:r>
              <a:t>28,185 requests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0" y="251460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Code + conversational token counts (Nov 2023 baseline)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788920"/>
            <a:ext cx="9144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Repo: AzureLLMInferenceDataset2023  →  02_azure_llm_2023/results/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400" y="3200400"/>
            <a:ext cx="457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320040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Azure LLM 2024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89120" y="320040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6CDD5"/>
                </a:solidFill>
                <a:latin typeface="Segoe UI"/>
              </a:defRPr>
            </a:pPr>
            <a:r>
              <a:t>43,666,866 requests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320040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Code + conversational token counts (May 2024 production)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63040" y="3474720"/>
            <a:ext cx="9144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Repo: AzureLLMInferenceDataset2024  →  03_azure_llm_2024/results/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" y="3886200"/>
            <a:ext cx="457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04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63040" y="388620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Azure LMM 2025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89120" y="388620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6CDD5"/>
                </a:solidFill>
                <a:latin typeface="Segoe UI"/>
              </a:defRPr>
            </a:pPr>
            <a:r>
              <a:t>1,000,000 requests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0800" y="388620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Multimodal requests with image counts + tokens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63040" y="4160520"/>
            <a:ext cx="9144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Repo: AzureLMMInferenceDataset2025  →  04_azure_lmm_2025_multimodal/results/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4400" y="4572000"/>
            <a:ext cx="457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05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63040" y="457200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MaverIQ Profiling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389120" y="457200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6CDD5"/>
                </a:solidFill>
                <a:latin typeface="Segoe UI"/>
              </a:defRPr>
            </a:pPr>
            <a:r>
              <a:t>3,754 configs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4572000"/>
            <a:ext cx="4572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A9299"/>
                </a:solidFill>
                <a:latin typeface="Segoe UI"/>
              </a:defRPr>
            </a:pPr>
            <a:r>
              <a:t>Latency, memory, TP/PP breakdown per model config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63040" y="4846320"/>
            <a:ext cx="9144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Repo: UT-SysML/MaverIQ  →  05_maveriq_profiling/results/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14400" y="553212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A9299"/>
                </a:solidFill>
                <a:latin typeface="Segoe UI"/>
              </a:defRPr>
            </a:pPr>
            <a:r>
              <a:t>Cross-dataset signals extracted by hunter.py → results/hunter_results.json</a:t>
            </a:r>
            <a:br/>
            <a:r>
              <a:t>TP4 reinterpretation by scripts/tp4_nvlink_breakdown.py → results/tp4_nvlink_results.json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REQUEST LAYER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FFFFFF"/>
                </a:solidFill>
                <a:latin typeface="Segoe UI"/>
              </a:defRPr>
            </a:pPr>
            <a:r>
              <a:t>Code Completions — 16.8M Requests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00B2A9"/>
                </a:solidFill>
                <a:latin typeface="Segoe UI Semibold"/>
              </a:defRPr>
            </a:pPr>
            <a:r>
              <a:t>242:1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Context-to-output ratio at p50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code.context_tokens_approx.p50 (1,934) / code.generated_tokens_approx.p50 (8)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EF426F"/>
                </a:solidFill>
                <a:latin typeface="Segoe UI Semibold"/>
              </a:defRPr>
            </a:pPr>
            <a:r>
              <a:t>16.0%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Abort after 1 token (gen=1)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hunter_results.json → itl_proxy_code.gen1_pct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00B2A9"/>
                </a:solidFill>
                <a:latin typeface="Segoe UI Semibold"/>
              </a:defRPr>
            </a:pPr>
            <a:r>
              <a:t>91.3%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Produce &lt; 50 output tokens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azure_2024_unconstrained.json → code.lt_50.pct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14400" y="3383280"/>
            <a:ext cx="100584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356616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Output Distribution (cumulative)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4023360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0B2A9"/>
                </a:solidFill>
                <a:latin typeface="Segoe UI"/>
              </a:defRPr>
            </a:pPr>
            <a:r>
              <a:t>gen = 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60320" y="4023360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2,688,232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14800" y="4023360"/>
            <a:ext cx="914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16.0%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03520" y="4023360"/>
            <a:ext cx="64008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Server abort. Full 1,934-token prefill paid, zero useful output.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4315968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0B2A9"/>
                </a:solidFill>
                <a:latin typeface="Segoe UI"/>
              </a:defRPr>
            </a:pPr>
            <a:r>
              <a:t>gen &lt; 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60320" y="4315968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6,147,849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14800" y="4315968"/>
            <a:ext cx="914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36.6%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03520" y="4315968"/>
            <a:ext cx="64008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Sub-word fragments. IDE cancelled before model could finish.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97280" y="4608576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0B2A9"/>
                </a:solidFill>
                <a:latin typeface="Segoe UI"/>
              </a:defRPr>
            </a:pPr>
            <a:r>
              <a:t>gen &lt; 15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560320" y="4608576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11,464,198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14800" y="4608576"/>
            <a:ext cx="914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68.2%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03520" y="4608576"/>
            <a:ext cx="64008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Single token to short phrase. 99.5% of compute is prefill.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97280" y="4901184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0B2A9"/>
                </a:solidFill>
                <a:latin typeface="Segoe UI"/>
              </a:defRPr>
            </a:pPr>
            <a:r>
              <a:t>gen &lt; 50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60320" y="4901184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15,346,271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114800" y="4901184"/>
            <a:ext cx="914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91.3%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303520" y="4901184"/>
            <a:ext cx="64008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One-liner completions. Only 8.7% of traffic produces 50+ tokens.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97280" y="5193792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00B2A9"/>
                </a:solidFill>
                <a:latin typeface="Segoe UI"/>
              </a:defRPr>
            </a:pPr>
            <a:r>
              <a:t>gen &lt; 200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560320" y="5193792"/>
            <a:ext cx="13716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C6CDD5"/>
                </a:solidFill>
                <a:latin typeface="Segoe UI"/>
              </a:defRPr>
            </a:pPr>
            <a:r>
              <a:t>16,531,600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114800" y="5193792"/>
            <a:ext cx="914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98.4%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303520" y="5193792"/>
            <a:ext cx="64008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Only 1.6% of code traffic produces a full function body.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14400" y="6126480"/>
            <a:ext cx="10058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Source: 03_azure_llm_2024/results/azure_2024_unconstrained.json + results/hunter_results.json → itl_proxy_code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REQUEST LAYER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FFFFFF"/>
                </a:solidFill>
                <a:latin typeface="Segoe UI"/>
              </a:defRPr>
            </a:pPr>
            <a:r>
              <a:t>Conversational — 27.3M Requests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00B2A9"/>
                </a:solidFill>
                <a:latin typeface="Segoe UI Semibold"/>
              </a:defRPr>
            </a:pPr>
            <a:r>
              <a:t>23:1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Context-to-output ratio at p50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conv.context_tokens_approx.p50 (928) / conv.generated_tokens_approx.p50 (41)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FF8200"/>
                </a:solidFill>
                <a:latin typeface="Segoe UI Semibold"/>
              </a:defRPr>
            </a:pPr>
            <a:r>
              <a:t>58.6%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Produce &lt; 50 output tokens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azure_2024_unconstrained.json → conv.lt_50.pct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00B2A9"/>
                </a:solidFill>
                <a:latin typeface="Segoe UI Semibold"/>
              </a:defRPr>
            </a:pPr>
            <a:r>
              <a:t>0.006%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Gen=1 rate (near-zero backpressure)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hunter_results.json → itl_proxy_conv.gen1_pct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14400" y="3383280"/>
            <a:ext cx="100584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356616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The 2,580x Asymmetry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4023360"/>
            <a:ext cx="100584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C6CDD5"/>
                </a:solidFill>
                <a:latin typeface="Segoe UI"/>
              </a:defRPr>
            </a:pPr>
          </a:p>
          <a:p>
            <a:pPr>
              <a:spcBef>
                <a:spcPts val="0"/>
              </a:spcBef>
              <a:defRPr sz="1400" b="1">
                <a:solidFill>
                  <a:srgbClr val="FFFFFF"/>
                </a:solidFill>
                <a:latin typeface="Segoe UI"/>
              </a:defRPr>
            </a:pPr>
            <a:r>
              <a:t>Code gen=1 rate: 15.9979%  vs  Conv gen=1 rate: 0.0062%  →  2,580x disparity</a:t>
            </a:r>
          </a:p>
          <a:p>
            <a:pPr>
              <a:spcBef>
                <a:spcPts val="800"/>
              </a:spcBef>
              <a:defRPr sz="1400" b="0">
                <a:solidFill>
                  <a:srgbClr val="C6CDD5"/>
                </a:solidFill>
                <a:latin typeface="Segoe UI"/>
              </a:defRPr>
            </a:pPr>
            <a:r>
              <a:t>Code backpressure runs ≥ 3: 76,248  vs  Conv: 0  →  infinite disparity</a:t>
            </a:r>
          </a:p>
          <a:p>
            <a:pPr>
              <a:spcBef>
                <a:spcPts val="800"/>
              </a:spcBef>
              <a:defRPr sz="1400" b="0">
                <a:solidFill>
                  <a:srgbClr val="C6CDD5"/>
                </a:solidFill>
                <a:latin typeface="Segoe UI"/>
              </a:defRPr>
            </a:pPr>
            <a:r>
              <a:t>Large-context gen=1 (&gt;7K tokens): Code 1,321,531  vs  Conv 18  →  73,418x</a:t>
            </a:r>
          </a:p>
          <a:p>
            <a:pPr>
              <a:spcBef>
                <a:spcPts val="1200"/>
              </a:spcBef>
              <a:defRPr sz="800" b="0">
                <a:solidFill>
                  <a:srgbClr val="8A9299"/>
                </a:solidFill>
                <a:latin typeface="Segoe UI"/>
              </a:defRPr>
            </a:pPr>
          </a:p>
          <a:p>
            <a:pPr>
              <a:spcBef>
                <a:spcPts val="200"/>
              </a:spcBef>
              <a:defRPr sz="1300" b="0">
                <a:solidFill>
                  <a:srgbClr val="8A9299"/>
                </a:solidFill>
                <a:latin typeface="Segoe UI"/>
              </a:defRPr>
            </a:pPr>
            <a:r>
              <a:t>Code completions fire on every IDE keystroke — speculative prefill with probabilistic cancellation.</a:t>
            </a:r>
          </a:p>
          <a:p>
            <a:pPr>
              <a:spcBef>
                <a:spcPts val="400"/>
              </a:spcBef>
              <a:defRPr sz="1300" b="0">
                <a:solidFill>
                  <a:srgbClr val="8A9299"/>
                </a:solidFill>
                <a:latin typeface="Segoe UI"/>
              </a:defRPr>
            </a:pPr>
            <a:r>
              <a:t>Conv requests are human-paced with no cancellation pattern. The two workloads are fundamentally different failure modes.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4400" y="6126480"/>
            <a:ext cx="10058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Source: results/hunter_results.json → itl_proxy_code + itl_proxy_conv. Find: gen1_pct, gen1_large_context_count, backpressure_runs_ge3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REQUEST LAYER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FFFFFF"/>
                </a:solidFill>
                <a:latin typeface="Segoe UI"/>
              </a:defRPr>
            </a:pPr>
            <a:r>
              <a:t>Multimodal — 1M Requests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00B2A9"/>
                </a:solidFill>
                <a:latin typeface="Segoe UI Semibold"/>
              </a:defRPr>
            </a:pPr>
            <a:r>
              <a:t>28.4M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Max effective context (tokens)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lmm_2025_unconstrained.json → effective_context_tokens.max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EF426F"/>
                </a:solidFill>
                <a:latin typeface="Segoe UI Semibold"/>
              </a:defRPr>
            </a:pPr>
            <a:r>
              <a:t>9,409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Max images in one request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lmm_2025_unconstrained.json → image_distribution.max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0" y="1828800"/>
            <a:ext cx="29260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FF8200"/>
                </a:solidFill>
                <a:latin typeface="Segoe UI Semibold"/>
              </a:defRPr>
            </a:pPr>
            <a:r>
              <a:t>9.3%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26060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Context spikes &gt; 10x median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0" y="2926080"/>
            <a:ext cx="2926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hunter_results.json → lmm_preemption.context_spike_pct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14400" y="3383280"/>
            <a:ext cx="100584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3566160"/>
            <a:ext cx="10058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C6CDD5"/>
                </a:solidFill>
                <a:latin typeface="Segoe UI"/>
              </a:defRPr>
            </a:pPr>
          </a:p>
          <a:p>
            <a:pPr>
              <a:spcBef>
                <a:spcPts val="0"/>
              </a:spcBef>
              <a:defRPr sz="1600" b="1">
                <a:solidFill>
                  <a:srgbClr val="FFFFFF"/>
                </a:solidFill>
                <a:latin typeface="Segoe UI"/>
              </a:defRPr>
            </a:pPr>
            <a:r>
              <a:t>Context Bomb Anatomy</a:t>
            </a:r>
          </a:p>
          <a:p>
            <a:pPr>
              <a:spcBef>
                <a:spcPts val="1000"/>
              </a:spcBef>
              <a:defRPr sz="1400" b="0">
                <a:solidFill>
                  <a:srgbClr val="C6CDD5"/>
                </a:solidFill>
                <a:latin typeface="Segoe UI"/>
              </a:defRPr>
            </a:pPr>
            <a:r>
              <a:t>One request: 9,409 images × ~3,000 tokens/image = 28,375,569 effective context tokens</a:t>
            </a:r>
          </a:p>
          <a:p>
            <a:pPr>
              <a:spcBef>
                <a:spcPts val="600"/>
              </a:spcBef>
              <a:defRPr sz="1400" b="0">
                <a:solidFill>
                  <a:srgbClr val="C6CDD5"/>
                </a:solidFill>
                <a:latin typeface="Segoe UI"/>
              </a:defRPr>
            </a:pPr>
            <a:r>
              <a:t>At TP4 with 80 GiB H100s, this single request saturates ~8 GPUs during one all-reduce cycle</a:t>
            </a:r>
          </a:p>
          <a:p>
            <a:pPr>
              <a:spcBef>
                <a:spcPts val="600"/>
              </a:spcBef>
              <a:defRPr sz="1400" b="0">
                <a:solidFill>
                  <a:srgbClr val="C6CDD5"/>
                </a:solidFill>
                <a:latin typeface="Segoe UI"/>
              </a:defRPr>
            </a:pPr>
            <a:r>
              <a:t>50.3% of multimodal requests produce &lt; 100 output tokens</a:t>
            </a:r>
          </a:p>
          <a:p>
            <a:pPr>
              <a:spcBef>
                <a:spcPts val="600"/>
              </a:spcBef>
              <a:defRPr sz="1400" b="0">
                <a:solidFill>
                  <a:srgbClr val="C6CDD5"/>
                </a:solidFill>
                <a:latin typeface="Segoe UI"/>
              </a:defRPr>
            </a:pPr>
            <a:r>
              <a:t>29.6% produce output &lt; 1% of their effective context</a:t>
            </a:r>
          </a:p>
          <a:p>
            <a:pPr>
              <a:spcBef>
                <a:spcPts val="1000"/>
              </a:spcBef>
              <a:defRPr sz="600" b="0">
                <a:solidFill>
                  <a:srgbClr val="8A9299"/>
                </a:solidFill>
                <a:latin typeface="Segoe UI"/>
              </a:defRPr>
            </a:pPr>
          </a:p>
          <a:p>
            <a:pPr>
              <a:spcBef>
                <a:spcPts val="200"/>
              </a:spcBef>
              <a:defRPr sz="1300" b="0">
                <a:solidFill>
                  <a:srgbClr val="8A9299"/>
                </a:solidFill>
                <a:latin typeface="Segoe UI"/>
              </a:defRPr>
            </a:pPr>
            <a:r>
              <a:t>Multimodal squatter: 23,647 requests with 3+ images but &lt; 15 output tokens (2.36%)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6126480"/>
            <a:ext cx="10058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Source: 04_azure_lmm_2025_multimodal/results/lmm_2025_unconstrained.json + results/hunter_results.json → lmm_preemption + 04.../results/sota_2026_findings.json → multimodal_squatter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286000"/>
            <a:ext cx="10058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400" b="1">
                <a:solidFill>
                  <a:srgbClr val="FFFFFF"/>
                </a:solidFill>
                <a:latin typeface="Segoe UI Semibold"/>
              </a:defRPr>
            </a:pPr>
            <a:r>
              <a:t>Year-over-Year Trend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347472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8A9299"/>
                </a:solidFill>
                <a:latin typeface="Segoe UI"/>
              </a:defRPr>
            </a:pPr>
            <a:r>
              <a:t>Azure LLM 2023 (28K requests)  →  Azure LLM 2024 (43.7M requests)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EF426F"/>
                </a:solidFill>
                <a:latin typeface="Segoe UI"/>
              </a:defRPr>
            </a:pPr>
            <a:r>
              <a:t>CONVERGENCE SIGNAL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FFFFFF"/>
                </a:solidFill>
                <a:latin typeface="Segoe UI"/>
              </a:defRPr>
            </a:pPr>
            <a:r>
              <a:t>Conv Is Becoming Code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73736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CODE WORKLOAD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103120"/>
            <a:ext cx="18288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lt_5 (sub-word)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3200" y="2103120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0.0%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0" y="2103120"/>
            <a:ext cx="2743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→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40480" y="2103120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FFFF"/>
                </a:solidFill>
                <a:latin typeface="Segoe UI"/>
              </a:defRPr>
            </a:pPr>
            <a:r>
              <a:t>36.6%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63440" y="2103120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EF426F"/>
                </a:solidFill>
                <a:latin typeface="Segoe UI"/>
              </a:defRPr>
            </a:pPr>
            <a:r>
              <a:t>+36.6pp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377439"/>
            <a:ext cx="18288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lt_15 (micro)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43200" y="237743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56.0%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74720" y="2377439"/>
            <a:ext cx="2743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→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40480" y="237743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FFFF"/>
                </a:solidFill>
                <a:latin typeface="Segoe UI"/>
              </a:defRPr>
            </a:pPr>
            <a:r>
              <a:t>68.2%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63440" y="2377439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8200"/>
                </a:solidFill>
                <a:latin typeface="Segoe UI"/>
              </a:defRPr>
            </a:pPr>
            <a:r>
              <a:t>+12.2pp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651759"/>
            <a:ext cx="18288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lt_50 (short)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43200" y="265175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88.5%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74720" y="2651759"/>
            <a:ext cx="2743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→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40480" y="265175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FFFF"/>
                </a:solidFill>
                <a:latin typeface="Segoe UI"/>
              </a:defRPr>
            </a:pPr>
            <a:r>
              <a:t>91.3%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63440" y="2651759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8200"/>
                </a:solidFill>
                <a:latin typeface="Segoe UI"/>
              </a:defRPr>
            </a:pPr>
            <a:r>
              <a:t>+2.8pp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7280" y="2926079"/>
            <a:ext cx="18288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gen &lt; 10% ctx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43200" y="292607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86.4%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74720" y="2926079"/>
            <a:ext cx="2743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→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840480" y="292607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FFFF"/>
                </a:solidFill>
                <a:latin typeface="Segoe UI"/>
              </a:defRPr>
            </a:pPr>
            <a:r>
              <a:t>93.4%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63440" y="2926079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8200"/>
                </a:solidFill>
                <a:latin typeface="Segoe UI"/>
              </a:defRPr>
            </a:pPr>
            <a:r>
              <a:t>+7.0pp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3200399"/>
            <a:ext cx="18288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I/O ratio p50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743200" y="320039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113:1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74720" y="3200399"/>
            <a:ext cx="2743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→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840480" y="320039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FFFF"/>
                </a:solidFill>
                <a:latin typeface="Segoe UI"/>
              </a:defRPr>
            </a:pPr>
            <a:r>
              <a:t>242:1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663440" y="3200399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EF426F"/>
                </a:solidFill>
                <a:latin typeface="Segoe UI"/>
              </a:defRPr>
            </a:pPr>
            <a:r>
              <a:t>2.14x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00800" y="173736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00B2A9"/>
                </a:solidFill>
                <a:latin typeface="Segoe UI"/>
              </a:defRPr>
            </a:pPr>
            <a:r>
              <a:t>CONV WORKLOAD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83680" y="2103120"/>
            <a:ext cx="18288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lt_5 (sub-word)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229600" y="2103120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0.0%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961120" y="2103120"/>
            <a:ext cx="2743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→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326880" y="2103120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FFFF"/>
                </a:solidFill>
                <a:latin typeface="Segoe UI"/>
              </a:defRPr>
            </a:pPr>
            <a:r>
              <a:t>11.0%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149840" y="2103120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EF426F"/>
                </a:solidFill>
                <a:latin typeface="Segoe UI"/>
              </a:defRPr>
            </a:pPr>
            <a:r>
              <a:t>+11.0pp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83680" y="2377439"/>
            <a:ext cx="18288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lt_15 (micro)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229600" y="237743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0.9%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961120" y="2377439"/>
            <a:ext cx="2743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→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326880" y="237743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FFFF"/>
                </a:solidFill>
                <a:latin typeface="Segoe UI"/>
              </a:defRPr>
            </a:pPr>
            <a:r>
              <a:t>25.3%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149840" y="2377439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8200"/>
                </a:solidFill>
                <a:latin typeface="Segoe UI"/>
              </a:defRPr>
            </a:pPr>
            <a:r>
              <a:t>+24.4pp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583680" y="2651759"/>
            <a:ext cx="18288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lt_50 (short)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229600" y="265175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8.0%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961120" y="2651759"/>
            <a:ext cx="2743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→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326880" y="265175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FFFF"/>
                </a:solidFill>
                <a:latin typeface="Segoe UI"/>
              </a:defRPr>
            </a:pPr>
            <a:r>
              <a:t>58.6%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149840" y="2651759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EF426F"/>
                </a:solidFill>
                <a:latin typeface="Segoe UI"/>
              </a:defRPr>
            </a:pPr>
            <a:r>
              <a:t>+50.6pp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583680" y="2926079"/>
            <a:ext cx="18288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gen &lt; 10% ctx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229600" y="292607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23.1%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961120" y="2926079"/>
            <a:ext cx="2743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→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326880" y="292607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FFFF"/>
                </a:solidFill>
                <a:latin typeface="Segoe UI"/>
              </a:defRPr>
            </a:pPr>
            <a:r>
              <a:t>65.8%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149840" y="2926079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EF426F"/>
                </a:solidFill>
                <a:latin typeface="Segoe UI"/>
              </a:defRPr>
            </a:pPr>
            <a:r>
              <a:t>+42.6pp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583680" y="3200399"/>
            <a:ext cx="182880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C6CDD5"/>
                </a:solidFill>
                <a:latin typeface="Segoe UI"/>
              </a:defRPr>
            </a:pPr>
            <a:r>
              <a:t>gen p50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229600" y="320039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129 tok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961120" y="3200399"/>
            <a:ext cx="2743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>
                <a:solidFill>
                  <a:srgbClr val="8A9299"/>
                </a:solidFill>
                <a:latin typeface="Segoe UI"/>
              </a:defRPr>
            </a:pPr>
            <a:r>
              <a:t>→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326880" y="3200399"/>
            <a:ext cx="7315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FFFFFF"/>
                </a:solidFill>
                <a:latin typeface="Segoe UI"/>
              </a:defRPr>
            </a:pPr>
            <a:r>
              <a:t>41 tok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0149840" y="3200399"/>
            <a:ext cx="109728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1">
                <a:solidFill>
                  <a:srgbClr val="EF426F"/>
                </a:solidFill>
                <a:latin typeface="Segoe UI"/>
              </a:defRPr>
            </a:pPr>
            <a:r>
              <a:t>-68%</a:t>
            </a:r>
          </a:p>
        </p:txBody>
      </p:sp>
      <p:sp>
        <p:nvSpPr>
          <p:cNvPr id="56" name="Rectangle 55"/>
          <p:cNvSpPr/>
          <p:nvPr/>
        </p:nvSpPr>
        <p:spPr>
          <a:xfrm>
            <a:off x="914400" y="3840480"/>
            <a:ext cx="10058400" cy="12700"/>
          </a:xfrm>
          <a:prstGeom prst="rect">
            <a:avLst/>
          </a:prstGeom>
          <a:solidFill>
            <a:srgbClr val="2A4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914400" y="402336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C6CDD5"/>
                </a:solidFill>
                <a:latin typeface="Segoe UI"/>
              </a:defRPr>
            </a:pPr>
          </a:p>
          <a:p>
            <a:pPr>
              <a:spcBef>
                <a:spcPts val="0"/>
              </a:spcBef>
              <a:defRPr sz="1400" b="1">
                <a:solidFill>
                  <a:srgbClr val="FFFFFF"/>
                </a:solidFill>
                <a:latin typeface="Segoe UI"/>
              </a:defRPr>
            </a:pPr>
            <a:r>
              <a:t>Conv lt_50 jumped from 8% to 58.6% in one year (+50.6pp). Median conv output collapsed from 129 to 41 tokens (-68%).</a:t>
            </a:r>
          </a:p>
          <a:p>
            <a:pPr>
              <a:spcBef>
                <a:spcPts val="800"/>
              </a:spcBef>
              <a:defRPr sz="1300" b="0">
                <a:solidFill>
                  <a:srgbClr val="8A9299"/>
                </a:solidFill>
                <a:latin typeface="Segoe UI"/>
              </a:defRPr>
            </a:pPr>
            <a:r>
              <a:t>Humans didn't get 3x more concise — agentic workloads (tool calls, RAG, structured outputs) are replacing human conversation. Conv is converging toward code-like waste patterns.</a:t>
            </a:r>
          </a:p>
          <a:p>
            <a:pPr>
              <a:spcBef>
                <a:spcPts val="600"/>
              </a:spcBef>
              <a:defRPr sz="1300" b="0">
                <a:solidFill>
                  <a:srgbClr val="8A9299"/>
                </a:solidFill>
                <a:latin typeface="Segoe UI"/>
              </a:defRPr>
            </a:pPr>
            <a:r>
              <a:t>If the trend continues, by mid-2025 conv and code will be indistinguishable from a waste perspective.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914400" y="6126480"/>
            <a:ext cx="10058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8A9299"/>
                </a:solidFill>
                <a:latin typeface="Segoe UI"/>
              </a:defRPr>
            </a:pPr>
            <a:r>
              <a:t>Source: 02_azure_llm_2023/results/azure_2023_unconstrained.json vs 03_azure_llm_2024/results/azure_2024_unconstrained.json. Compare: lt_5, lt_15, lt_50, ratio_lt_10pct, generated_tokens_approx.p50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182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286000"/>
            <a:ext cx="10058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400" b="1">
                <a:solidFill>
                  <a:srgbClr val="FFFFFF"/>
                </a:solidFill>
                <a:latin typeface="Segoe UI Semibold"/>
              </a:defRPr>
            </a:pPr>
            <a:r>
              <a:t>Infrastructure Layer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347472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8A9299"/>
                </a:solidFill>
                <a:latin typeface="Segoe UI"/>
              </a:defRPr>
            </a:pPr>
            <a:r>
              <a:t>Alibaba cluster-trace-v2026-GenAI  ·  157,411 GPU intervals  ·  141 containers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